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6"/>
  </p:notesMasterIdLst>
  <p:sldIdLst>
    <p:sldId id="258" r:id="rId2"/>
    <p:sldId id="260" r:id="rId3"/>
    <p:sldId id="266" r:id="rId4"/>
    <p:sldId id="362" r:id="rId5"/>
    <p:sldId id="341" r:id="rId6"/>
    <p:sldId id="259" r:id="rId7"/>
    <p:sldId id="363" r:id="rId8"/>
    <p:sldId id="374" r:id="rId9"/>
    <p:sldId id="375" r:id="rId10"/>
    <p:sldId id="364" r:id="rId11"/>
    <p:sldId id="365" r:id="rId12"/>
    <p:sldId id="366" r:id="rId13"/>
    <p:sldId id="367" r:id="rId14"/>
    <p:sldId id="368" r:id="rId15"/>
    <p:sldId id="378" r:id="rId16"/>
    <p:sldId id="377" r:id="rId17"/>
    <p:sldId id="369" r:id="rId18"/>
    <p:sldId id="370" r:id="rId19"/>
    <p:sldId id="379" r:id="rId20"/>
    <p:sldId id="381" r:id="rId21"/>
    <p:sldId id="371" r:id="rId22"/>
    <p:sldId id="383" r:id="rId23"/>
    <p:sldId id="382" r:id="rId24"/>
    <p:sldId id="372" r:id="rId25"/>
    <p:sldId id="380" r:id="rId26"/>
    <p:sldId id="373" r:id="rId27"/>
    <p:sldId id="376" r:id="rId28"/>
    <p:sldId id="384" r:id="rId29"/>
    <p:sldId id="385" r:id="rId30"/>
    <p:sldId id="386" r:id="rId31"/>
    <p:sldId id="349" r:id="rId32"/>
    <p:sldId id="270" r:id="rId33"/>
    <p:sldId id="396" r:id="rId34"/>
    <p:sldId id="391" r:id="rId35"/>
    <p:sldId id="392" r:id="rId36"/>
    <p:sldId id="389" r:id="rId37"/>
    <p:sldId id="388" r:id="rId38"/>
    <p:sldId id="393" r:id="rId39"/>
    <p:sldId id="394" r:id="rId40"/>
    <p:sldId id="397" r:id="rId41"/>
    <p:sldId id="387" r:id="rId42"/>
    <p:sldId id="395" r:id="rId43"/>
    <p:sldId id="329" r:id="rId44"/>
    <p:sldId id="264" r:id="rId45"/>
  </p:sldIdLst>
  <p:sldSz cx="12239625" cy="6840538"/>
  <p:notesSz cx="6858000" cy="9144000"/>
  <p:embeddedFontLs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Montserrat" panose="00000500000000000000" pitchFamily="2" charset="-52"/>
      <p:regular r:id="rId52"/>
      <p:bold r:id="rId53"/>
      <p:italic r:id="rId54"/>
      <p:boldItalic r:id="rId55"/>
    </p:embeddedFont>
    <p:embeddedFont>
      <p:font typeface="Montserrat Black" panose="00000A00000000000000" pitchFamily="2" charset="-52"/>
      <p:bold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10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63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693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53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37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203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15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65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57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53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480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04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464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103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37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610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43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551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230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815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762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476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97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24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8370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94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213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240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20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40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40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809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90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32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928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1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6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25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6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hyperlink" Target="https://kstu.kg/fileadmin/user_upload/lecture4_machine_learning_orozobekova_a.k.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Excel_Macro-Enabled_Worksheet1.xlsm"/><Relationship Id="rId5" Type="http://schemas.openxmlformats.org/officeDocument/2006/relationships/image" Target="../media/image5.png"/><Relationship Id="rId10" Type="http://schemas.openxmlformats.org/officeDocument/2006/relationships/image" Target="../media/image9.emf"/><Relationship Id="rId4" Type="http://schemas.openxmlformats.org/officeDocument/2006/relationships/image" Target="../media/image4.png"/><Relationship Id="rId9" Type="http://schemas.openxmlformats.org/officeDocument/2006/relationships/package" Target="../embeddings/Microsoft_Excel_Macro-Enabled_Worksheet.xlsm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799394" y="2606280"/>
            <a:ext cx="577920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.1 Новое Введение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ЛикБез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</a:t>
            </a:r>
            <a:r>
              <a:rPr lang="ru-RU" sz="2000" u="sng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Размерность данных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55" y="1951234"/>
            <a:ext cx="3767950" cy="108032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499" y="3123949"/>
            <a:ext cx="1838234" cy="1934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30" y="5789232"/>
            <a:ext cx="3299709" cy="9728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670" y="5647960"/>
            <a:ext cx="2782170" cy="11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6295998" cy="553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54" y="3077634"/>
            <a:ext cx="4053806" cy="36164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34" y="5259551"/>
            <a:ext cx="5456610" cy="10814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46" y="622885"/>
            <a:ext cx="4157898" cy="23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Предварительная обработка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числовых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Стандартизация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Нормализация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Степенное Преобразование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Предварительная обработка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минимум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Ordinal Encoding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линейных моделей –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One Hot Encoding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Domain Specific Knowledge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Exploratory Data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306" y="805188"/>
            <a:ext cx="3023878" cy="10486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482" y="1710187"/>
            <a:ext cx="3023878" cy="1060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/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C031EBA-61A7-4680-BCD2-62A435C6B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337" y="2240585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767" y="3487849"/>
            <a:ext cx="4069615" cy="16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3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Линейная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Веса, смещение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Наименьших Квадратов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Решаем задачу в 1 действие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lvl="3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Движемся к минимуму функции потерь по антиградиенту небольшими шагами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Метрики регрессии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забываем про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/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1EFBC01-3B52-43B5-ACCF-3F27C8E8A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42" y="1287045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/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D2BC2205-15AE-44CF-B5E8-38E3302F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400" y="1745682"/>
                <a:ext cx="4860754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/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𝑌</m:t>
                      </m:r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358EBD-596A-4468-9ADE-036428210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299" y="2788015"/>
                <a:ext cx="467903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19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Линейная Регрессия. Часть 2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55095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Регуляризация Линейной регрессии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Уменьшаем переобучение и иногда отбираем значимые признаки накладывая дополнительные ограничения на функцию потерь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наше все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50" y="3763107"/>
            <a:ext cx="3467942" cy="28211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984" y="3813795"/>
            <a:ext cx="3297216" cy="27197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83" y="3763107"/>
            <a:ext cx="4025117" cy="302674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50" y="3211327"/>
            <a:ext cx="3351550" cy="55178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3464" y="3211327"/>
            <a:ext cx="3514274" cy="5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1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0" y="1134067"/>
            <a:ext cx="12239625" cy="54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параметром модели </a:t>
            </a:r>
          </a:p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Веса признаков (и смещение)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</a:t>
            </a:r>
            <a:r>
              <a:rPr lang="ru-RU" sz="28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гиперпараметром</a:t>
            </a:r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модели 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Линейная Регрессия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смещение,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полиномы,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Степень полиномов, просто полиномы, или только «взаимодействия»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регуляризацию,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Тип использованной регуляризации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Константа регуляризации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6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17284" y="1061640"/>
            <a:ext cx="11887200" cy="114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Почему же 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L1</a:t>
            </a:r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регуляризация приводит к отбору признаков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?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4" y="4436202"/>
            <a:ext cx="2239945" cy="150223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0" y="2281475"/>
            <a:ext cx="2643951" cy="16936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922" y="2534969"/>
            <a:ext cx="5196029" cy="262083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106970" y="5330798"/>
            <a:ext cx="4697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hlinkClick r:id="rId7"/>
              </a:rPr>
              <a:t>https://kstu.kg/fileadmin/user_upload/lecture4_machine_learning_orozobekova_a.k..pdf</a:t>
            </a:r>
            <a:r>
              <a:rPr lang="ru-RU" sz="1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/>
              <p:nvPr/>
            </p:nvSpPr>
            <p:spPr>
              <a:xfrm>
                <a:off x="3323527" y="4867565"/>
                <a:ext cx="2940677" cy="470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+2∗</m:t>
                      </m:r>
                      <m:r>
                        <m:rPr>
                          <m:sty m:val="p"/>
                        </m:rPr>
                        <a:rPr lang="el-G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27" y="4867565"/>
                <a:ext cx="2940677" cy="470385"/>
              </a:xfrm>
              <a:prstGeom prst="rect">
                <a:avLst/>
              </a:prstGeom>
              <a:blipFill>
                <a:blip r:embed="rId8"/>
                <a:stretch>
                  <a:fillRect l="-1242" t="-160256" b="-23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/>
              <p:nvPr/>
            </p:nvSpPr>
            <p:spPr>
              <a:xfrm>
                <a:off x="3143706" y="3060560"/>
                <a:ext cx="3107646" cy="470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𝑠𝑖𝑔𝑛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706" y="3060560"/>
                <a:ext cx="3107646" cy="470385"/>
              </a:xfrm>
              <a:prstGeom prst="rect">
                <a:avLst/>
              </a:prstGeom>
              <a:blipFill>
                <a:blip r:embed="rId9"/>
                <a:stretch>
                  <a:fillRect l="-1375" t="-162338" r="-1179" b="-238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/>
              <p:nvPr/>
            </p:nvSpPr>
            <p:spPr>
              <a:xfrm>
                <a:off x="3086621" y="3681584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621" y="3681584"/>
                <a:ext cx="2746052" cy="10331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6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Логистическая регрессия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Классификация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классов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Бинарная 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мультиклассовая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классификация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Сигмоида+Линейная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модель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спуск, 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классификации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Матрица ошибок;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Ошибки 1 и 2 рода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ACC, F1,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AUC, ROC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0" y="2523392"/>
            <a:ext cx="5077945" cy="785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732" y="3474483"/>
            <a:ext cx="4986678" cy="6116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745" y="4231450"/>
            <a:ext cx="3649610" cy="19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3" y="800509"/>
            <a:ext cx="6999383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Логистическая Регрессия. Часть 2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Алгоритм логистической регрессии своими руками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 основном наследуем от Алгоритма линейной регрессии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Библиотечная реализация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тот 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 / predict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рамках 1 Объекта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Поинтересней с метриками</a:t>
            </a:r>
          </a:p>
        </p:txBody>
      </p:sp>
    </p:spTree>
    <p:extLst>
      <p:ext uri="{BB962C8B-B14F-4D97-AF65-F5344CB8AC3E}">
        <p14:creationId xmlns:p14="http://schemas.microsoft.com/office/powerpoint/2010/main" val="15579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0" y="1134067"/>
            <a:ext cx="12239625" cy="54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параметром модели </a:t>
            </a:r>
          </a:p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Веса признаков (и смещение)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</a:t>
            </a:r>
            <a:r>
              <a:rPr lang="ru-RU" sz="28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гиперпараметром</a:t>
            </a:r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модели </a:t>
            </a:r>
          </a:p>
          <a:p>
            <a:pPr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Логистическая Регрессия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i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Порог принятия решения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смещение,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полиномы,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Степень полиномов, просто полиномы, или только «взаимодействия»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Использовать регуляризацию, или нет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Тип использованной регуляризации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Константа регуляризации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73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06" y="701337"/>
            <a:ext cx="4975851" cy="5237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/>
              <p:nvPr/>
            </p:nvSpPr>
            <p:spPr>
              <a:xfrm>
                <a:off x="5628578" y="2033087"/>
                <a:ext cx="4443076" cy="552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578" y="2033087"/>
                <a:ext cx="4443076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/>
              <p:nvPr/>
            </p:nvSpPr>
            <p:spPr>
              <a:xfrm>
                <a:off x="5655738" y="2807908"/>
                <a:ext cx="4523226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38" y="2807908"/>
                <a:ext cx="4523226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/>
              <p:nvPr/>
            </p:nvSpPr>
            <p:spPr>
              <a:xfrm>
                <a:off x="5655738" y="3555988"/>
                <a:ext cx="4443461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38" y="3555988"/>
                <a:ext cx="4443461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/>
              <p:nvPr/>
            </p:nvSpPr>
            <p:spPr>
              <a:xfrm>
                <a:off x="947638" y="5092139"/>
                <a:ext cx="10907601" cy="605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38" y="5092139"/>
                <a:ext cx="10907601" cy="6052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1638677" y="874593"/>
            <a:ext cx="8700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Простые </a:t>
            </a:r>
            <a:r>
              <a:rPr lang="ru-RU" sz="24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нейронки</a:t>
            </a:r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это логистические регрессии от разных логистических регрессия от …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709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Снижение Размерности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416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Уменьшение размерности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Метод Главных Компонент в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-learn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Все также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на этот раз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transform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66" y="573528"/>
            <a:ext cx="3804058" cy="25994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624" y="4760180"/>
            <a:ext cx="4584852" cy="1348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25" y="1471361"/>
                <a:ext cx="2550185" cy="1133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07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638677" y="874593"/>
            <a:ext cx="8700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Главных компонент</a:t>
            </a:r>
            <a:endParaRPr lang="ru-RU"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48966" y="1756372"/>
            <a:ext cx="1584357" cy="3974472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Много исходных признаков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9061009" y="1772970"/>
            <a:ext cx="1584357" cy="397447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</a:t>
            </a:r>
            <a:r>
              <a:rPr lang="ru-RU" dirty="0"/>
              <a:t> тоже что и много исходных признаков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006567" y="3105339"/>
            <a:ext cx="1991762" cy="12916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Мало линейных комбинаций всех исходных признаков</a:t>
            </a:r>
          </a:p>
        </p:txBody>
      </p:sp>
      <p:cxnSp>
        <p:nvCxnSpPr>
          <p:cNvPr id="5" name="Прямая со стрелкой 4"/>
          <p:cNvCxnSpPr>
            <a:stCxn id="3" idx="3"/>
            <a:endCxn id="15" idx="1"/>
          </p:cNvCxnSpPr>
          <p:nvPr/>
        </p:nvCxnSpPr>
        <p:spPr>
          <a:xfrm>
            <a:off x="2933323" y="3743608"/>
            <a:ext cx="2073244" cy="75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5" idx="3"/>
            <a:endCxn id="14" idx="1"/>
          </p:cNvCxnSpPr>
          <p:nvPr/>
        </p:nvCxnSpPr>
        <p:spPr>
          <a:xfrm>
            <a:off x="6998329" y="3751152"/>
            <a:ext cx="2062680" cy="905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2888055" y="3018755"/>
            <a:ext cx="16371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chemeClr val="tx1"/>
                </a:solidFill>
                <a:latin typeface="Montserrat" panose="020B0604020202020204" charset="-52"/>
                <a:sym typeface="Montserrat Black"/>
              </a:rPr>
              <a:t>PCA</a:t>
            </a:r>
            <a:endParaRPr lang="ru-RU" sz="20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023980" y="2926711"/>
            <a:ext cx="1637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>
                <a:solidFill>
                  <a:schemeClr val="tx1"/>
                </a:solidFill>
                <a:latin typeface="Montserrat" panose="020B0604020202020204" charset="-52"/>
                <a:sym typeface="Montserrat Black"/>
              </a:rPr>
              <a:t>Inverse PCA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9700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r="59942" b="67502"/>
          <a:stretch/>
        </p:blipFill>
        <p:spPr>
          <a:xfrm>
            <a:off x="4173081" y="4381500"/>
            <a:ext cx="3942220" cy="2209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619316"/>
            <a:ext cx="3689984" cy="354147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b="39717"/>
          <a:stretch/>
        </p:blipFill>
        <p:spPr>
          <a:xfrm>
            <a:off x="764449" y="653143"/>
            <a:ext cx="1912092" cy="612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7"/>
          <a:srcRect b="40640"/>
          <a:stretch/>
        </p:blipFill>
        <p:spPr>
          <a:xfrm>
            <a:off x="9291410" y="582726"/>
            <a:ext cx="194183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85" y="1390965"/>
            <a:ext cx="5900936" cy="1096753"/>
          </a:xfrm>
          <a:prstGeom prst="rect">
            <a:avLst/>
          </a:prstGeom>
        </p:spPr>
      </p:pic>
      <p:pic>
        <p:nvPicPr>
          <p:cNvPr id="9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439BEB43-D5F7-4C74-8156-6D961B07C9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870" y="2674793"/>
            <a:ext cx="2562586" cy="25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7"/>
            <a:ext cx="12013288" cy="54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параметром модели к-Средних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Центры кластеров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Что является </a:t>
            </a:r>
            <a:r>
              <a:rPr lang="ru-RU" sz="28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гиперпараметром</a:t>
            </a:r>
            <a:r>
              <a:rPr lang="ru-RU" sz="28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модели к-Средних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Число к - кластеров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Метрика расстояния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3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754450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Отбор признаков и </a:t>
            </a:r>
            <a:r>
              <a:rPr lang="ru-RU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0441" y="1514540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Блокнот в котором показаны различные типы предварительной обработки данных и их объединения в </a:t>
            </a:r>
            <a:r>
              <a:rPr lang="en-US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pipeline</a:t>
            </a:r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186937" y="3951931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https://colab.research.google.com/drive/1iz_YVPwew25-wTViWGvpYjw7yKAh2P4A?usp=sharing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Блокнот в котором показаны различные типы поиска </a:t>
            </a:r>
            <a:r>
              <a:rPr lang="ru-RU" sz="32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гиперпараметров</a:t>
            </a:r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модели 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186937" y="3951931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https://colab.research.google.com/drive/14lOEylbmEQ4ms-UiZ-iOBJdmWSJfpiry?usp=sharing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66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38849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Правила</a:t>
            </a:r>
            <a:r>
              <a:rPr lang="en-US" sz="399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3990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769205" y="3240594"/>
            <a:ext cx="1780255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Отложите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все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дела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911" y="1597896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3930" y="1830537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6434" y="1805643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8295" y="1805655"/>
            <a:ext cx="753277" cy="75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49" name="Google Shape;149;p26"/>
          <p:cNvSpPr/>
          <p:nvPr/>
        </p:nvSpPr>
        <p:spPr>
          <a:xfrm>
            <a:off x="3695950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1" name="Google Shape;151;p26"/>
          <p:cNvSpPr/>
          <p:nvPr/>
        </p:nvSpPr>
        <p:spPr>
          <a:xfrm>
            <a:off x="809435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2" name="Google Shape;152;p26"/>
          <p:cNvSpPr txBox="1"/>
          <p:nvPr/>
        </p:nvSpPr>
        <p:spPr>
          <a:xfrm>
            <a:off x="2945283" y="3240595"/>
            <a:ext cx="1780255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Фиксируйте важную информацию на вебинаре</a:t>
            </a:r>
            <a:endParaRPr sz="1596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7343687" y="3240594"/>
            <a:ext cx="2373351" cy="20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Задавайте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чат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и/или поднимайте «</a:t>
            </a:r>
            <a:r>
              <a:rPr lang="ru-RU" sz="1596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руки»</a:t>
            </a:r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007086" y="3240595"/>
            <a:ext cx="22666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Уважительно относитесь ко всем участникам вебинара</a:t>
            </a:r>
            <a:endParaRPr sz="1596" b="1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0169" y="1765960"/>
            <a:ext cx="882547" cy="88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endParaRPr sz="2487"/>
          </a:p>
        </p:txBody>
      </p:sp>
      <p:sp>
        <p:nvSpPr>
          <p:cNvPr id="157" name="Google Shape;157;p26"/>
          <p:cNvSpPr txBox="1"/>
          <p:nvPr/>
        </p:nvSpPr>
        <p:spPr>
          <a:xfrm>
            <a:off x="9731326" y="3240595"/>
            <a:ext cx="2094914" cy="113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en-US" sz="1596" b="1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Начинаем</a:t>
            </a:r>
            <a:r>
              <a:rPr lang="en-US" sz="1596" b="1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sz="1596" b="1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57915" y="5443909"/>
            <a:ext cx="10508396" cy="55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будет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выложена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87" i="1" dirty="0" err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платформе</a:t>
            </a:r>
            <a:r>
              <a:rPr lang="en-US" sz="2487" i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 lms.skillfactory.ru</a:t>
            </a:r>
            <a:endParaRPr sz="2487" i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AF56B738-60E1-4667-8758-252AF73ADA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091023"/>
              </p:ext>
            </p:extLst>
          </p:nvPr>
        </p:nvGraphicFramePr>
        <p:xfrm>
          <a:off x="92075" y="92075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9" imgW="617142" imgH="249638877" progId="Excel.SheetMacroEnabled.12">
                  <p:embed/>
                </p:oleObj>
              </mc:Choice>
              <mc:Fallback>
                <p:oleObj name="Macro-Enabled Worksheet" r:id="rId9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E7B6B271-451E-4441-B783-34CAF8106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3110"/>
              </p:ext>
            </p:extLst>
          </p:nvPr>
        </p:nvGraphicFramePr>
        <p:xfrm>
          <a:off x="184150" y="184150"/>
          <a:ext cx="14288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11" imgW="617142" imgH="249638877" progId="Excel.SheetMacroEnabled.12">
                  <p:embed/>
                </p:oleObj>
              </mc:Choice>
              <mc:Fallback>
                <p:oleObj name="Macro-Enabled Worksheet" r:id="rId11" imgW="617142" imgH="249638877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150" y="184150"/>
                        <a:ext cx="14288" cy="543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2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218916" y="5130153"/>
            <a:ext cx="2245258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7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4" grpId="0"/>
      <p:bldP spid="35" grpId="0"/>
      <p:bldP spid="37" grpId="0"/>
      <p:bldP spid="36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39;p26"/>
          <p:cNvSpPr txBox="1"/>
          <p:nvPr/>
        </p:nvSpPr>
        <p:spPr>
          <a:xfrm>
            <a:off x="650441" y="676939"/>
            <a:ext cx="11589184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60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знать РАЗНЫЕ методы классического машинного обучения?</a:t>
            </a:r>
            <a:endParaRPr sz="360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42707" y="6099372"/>
            <a:ext cx="8525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https://en.wikipedia.org/wiki/No_free_lunch_theorem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645229" y="2863752"/>
            <a:ext cx="26649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Качество модели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Разные типы задач</a:t>
            </a:r>
          </a:p>
        </p:txBody>
      </p:sp>
      <p:sp>
        <p:nvSpPr>
          <p:cNvPr id="2" name="Полилиния 1"/>
          <p:cNvSpPr/>
          <p:nvPr/>
        </p:nvSpPr>
        <p:spPr>
          <a:xfrm>
            <a:off x="1575303" y="2408129"/>
            <a:ext cx="5975287" cy="2924400"/>
          </a:xfrm>
          <a:custGeom>
            <a:avLst/>
            <a:gdLst>
              <a:gd name="connsiteX0" fmla="*/ 0 w 5975287"/>
              <a:gd name="connsiteY0" fmla="*/ 2770453 h 2924400"/>
              <a:gd name="connsiteX1" fmla="*/ 715224 w 5975287"/>
              <a:gd name="connsiteY1" fmla="*/ 2679919 h 2924400"/>
              <a:gd name="connsiteX2" fmla="*/ 1457608 w 5975287"/>
              <a:gd name="connsiteY2" fmla="*/ 2679919 h 2924400"/>
              <a:gd name="connsiteX3" fmla="*/ 2009869 w 5975287"/>
              <a:gd name="connsiteY3" fmla="*/ 2851934 h 2924400"/>
              <a:gd name="connsiteX4" fmla="*/ 2027976 w 5975287"/>
              <a:gd name="connsiteY4" fmla="*/ 2833827 h 2924400"/>
              <a:gd name="connsiteX5" fmla="*/ 2897109 w 5975287"/>
              <a:gd name="connsiteY5" fmla="*/ 2643705 h 2924400"/>
              <a:gd name="connsiteX6" fmla="*/ 3150606 w 5975287"/>
              <a:gd name="connsiteY6" fmla="*/ 93 h 2924400"/>
              <a:gd name="connsiteX7" fmla="*/ 3585172 w 5975287"/>
              <a:gd name="connsiteY7" fmla="*/ 2743293 h 2924400"/>
              <a:gd name="connsiteX8" fmla="*/ 4146487 w 5975287"/>
              <a:gd name="connsiteY8" fmla="*/ 2426421 h 2924400"/>
              <a:gd name="connsiteX9" fmla="*/ 4617267 w 5975287"/>
              <a:gd name="connsiteY9" fmla="*/ 2670865 h 2924400"/>
              <a:gd name="connsiteX10" fmla="*/ 5368705 w 5975287"/>
              <a:gd name="connsiteY10" fmla="*/ 2924362 h 2924400"/>
              <a:gd name="connsiteX11" fmla="*/ 5975287 w 5975287"/>
              <a:gd name="connsiteY11" fmla="*/ 2652758 h 29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75287" h="2924400">
                <a:moveTo>
                  <a:pt x="0" y="2770453"/>
                </a:moveTo>
                <a:cubicBezTo>
                  <a:pt x="236144" y="2732730"/>
                  <a:pt x="472289" y="2695008"/>
                  <a:pt x="715224" y="2679919"/>
                </a:cubicBezTo>
                <a:cubicBezTo>
                  <a:pt x="958159" y="2664830"/>
                  <a:pt x="1241834" y="2651250"/>
                  <a:pt x="1457608" y="2679919"/>
                </a:cubicBezTo>
                <a:cubicBezTo>
                  <a:pt x="1673382" y="2708588"/>
                  <a:pt x="2009869" y="2851934"/>
                  <a:pt x="2009869" y="2851934"/>
                </a:cubicBezTo>
                <a:cubicBezTo>
                  <a:pt x="2104930" y="2877585"/>
                  <a:pt x="1880103" y="2868532"/>
                  <a:pt x="2027976" y="2833827"/>
                </a:cubicBezTo>
                <a:cubicBezTo>
                  <a:pt x="2175849" y="2799122"/>
                  <a:pt x="2710004" y="3115994"/>
                  <a:pt x="2897109" y="2643705"/>
                </a:cubicBezTo>
                <a:cubicBezTo>
                  <a:pt x="3084214" y="2171416"/>
                  <a:pt x="3035929" y="-16505"/>
                  <a:pt x="3150606" y="93"/>
                </a:cubicBezTo>
                <a:cubicBezTo>
                  <a:pt x="3265283" y="16691"/>
                  <a:pt x="3419192" y="2338905"/>
                  <a:pt x="3585172" y="2743293"/>
                </a:cubicBezTo>
                <a:cubicBezTo>
                  <a:pt x="3751152" y="3147681"/>
                  <a:pt x="3974471" y="2438492"/>
                  <a:pt x="4146487" y="2426421"/>
                </a:cubicBezTo>
                <a:cubicBezTo>
                  <a:pt x="4318503" y="2414350"/>
                  <a:pt x="4413564" y="2587875"/>
                  <a:pt x="4617267" y="2670865"/>
                </a:cubicBezTo>
                <a:cubicBezTo>
                  <a:pt x="4820970" y="2753855"/>
                  <a:pt x="5142368" y="2927380"/>
                  <a:pt x="5368705" y="2924362"/>
                </a:cubicBezTo>
                <a:cubicBezTo>
                  <a:pt x="5595042" y="2921344"/>
                  <a:pt x="5785164" y="2787051"/>
                  <a:pt x="5975287" y="2652758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1575303" y="3069591"/>
            <a:ext cx="6156356" cy="1005193"/>
          </a:xfrm>
          <a:custGeom>
            <a:avLst/>
            <a:gdLst>
              <a:gd name="connsiteX0" fmla="*/ 0 w 6156356"/>
              <a:gd name="connsiteY0" fmla="*/ 243977 h 1005193"/>
              <a:gd name="connsiteX1" fmla="*/ 461727 w 6156356"/>
              <a:gd name="connsiteY1" fmla="*/ 17641 h 1005193"/>
              <a:gd name="connsiteX2" fmla="*/ 1195057 w 6156356"/>
              <a:gd name="connsiteY2" fmla="*/ 660437 h 1005193"/>
              <a:gd name="connsiteX3" fmla="*/ 1919335 w 6156356"/>
              <a:gd name="connsiteY3" fmla="*/ 180603 h 1005193"/>
              <a:gd name="connsiteX4" fmla="*/ 2462543 w 6156356"/>
              <a:gd name="connsiteY4" fmla="*/ 796239 h 1005193"/>
              <a:gd name="connsiteX5" fmla="*/ 3467477 w 6156356"/>
              <a:gd name="connsiteY5" fmla="*/ 298298 h 1005193"/>
              <a:gd name="connsiteX6" fmla="*/ 4046899 w 6156356"/>
              <a:gd name="connsiteY6" fmla="*/ 805292 h 1005193"/>
              <a:gd name="connsiteX7" fmla="*/ 4753069 w 6156356"/>
              <a:gd name="connsiteY7" fmla="*/ 479367 h 1005193"/>
              <a:gd name="connsiteX8" fmla="*/ 5549774 w 6156356"/>
              <a:gd name="connsiteY8" fmla="*/ 1004468 h 1005193"/>
              <a:gd name="connsiteX9" fmla="*/ 6156356 w 6156356"/>
              <a:gd name="connsiteY9" fmla="*/ 343565 h 100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56356" h="1005193">
                <a:moveTo>
                  <a:pt x="0" y="243977"/>
                </a:moveTo>
                <a:cubicBezTo>
                  <a:pt x="131275" y="96104"/>
                  <a:pt x="262551" y="-51769"/>
                  <a:pt x="461727" y="17641"/>
                </a:cubicBezTo>
                <a:cubicBezTo>
                  <a:pt x="660903" y="87051"/>
                  <a:pt x="952122" y="633277"/>
                  <a:pt x="1195057" y="660437"/>
                </a:cubicBezTo>
                <a:cubicBezTo>
                  <a:pt x="1437992" y="687597"/>
                  <a:pt x="1708087" y="157969"/>
                  <a:pt x="1919335" y="180603"/>
                </a:cubicBezTo>
                <a:cubicBezTo>
                  <a:pt x="2130583" y="203237"/>
                  <a:pt x="2204519" y="776623"/>
                  <a:pt x="2462543" y="796239"/>
                </a:cubicBezTo>
                <a:cubicBezTo>
                  <a:pt x="2720567" y="815855"/>
                  <a:pt x="3203418" y="296789"/>
                  <a:pt x="3467477" y="298298"/>
                </a:cubicBezTo>
                <a:cubicBezTo>
                  <a:pt x="3731536" y="299807"/>
                  <a:pt x="3832634" y="775114"/>
                  <a:pt x="4046899" y="805292"/>
                </a:cubicBezTo>
                <a:cubicBezTo>
                  <a:pt x="4261164" y="835470"/>
                  <a:pt x="4502590" y="446171"/>
                  <a:pt x="4753069" y="479367"/>
                </a:cubicBezTo>
                <a:cubicBezTo>
                  <a:pt x="5003548" y="512563"/>
                  <a:pt x="5315893" y="1027102"/>
                  <a:pt x="5549774" y="1004468"/>
                </a:cubicBezTo>
                <a:cubicBezTo>
                  <a:pt x="5783655" y="981834"/>
                  <a:pt x="5970005" y="662699"/>
                  <a:pt x="6156356" y="343565"/>
                </a:cubicBezTo>
              </a:path>
            </a:pathLst>
          </a:custGeom>
          <a:ln w="762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8118281" y="2426402"/>
            <a:ext cx="33343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Идеальный алгоритм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под конкретную задачу</a:t>
            </a:r>
            <a:endParaRPr lang="ru-RU" sz="2000" dirty="0">
              <a:solidFill>
                <a:srgbClr val="00B050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8112825" y="3515098"/>
            <a:ext cx="3100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FF0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Некий классный алгоритм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 вакууме</a:t>
            </a:r>
            <a:endParaRPr lang="ru-RU" sz="2000" dirty="0">
              <a:solidFill>
                <a:srgbClr val="FF0000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233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Формат Работы</a:t>
            </a:r>
            <a:endParaRPr sz="3990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4366820" y="2472728"/>
            <a:ext cx="3354184" cy="153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Посещение </a:t>
            </a:r>
            <a:r>
              <a:rPr lang="ru-RU" sz="2128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вебинаров</a:t>
            </a:r>
            <a:endParaRPr lang="ru-RU"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моменты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Вопросы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40;p26"/>
          <p:cNvSpPr txBox="1"/>
          <p:nvPr/>
        </p:nvSpPr>
        <p:spPr>
          <a:xfrm>
            <a:off x="860411" y="2642681"/>
            <a:ext cx="3100831" cy="303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2128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lms.skillfactory.ru</a:t>
            </a:r>
            <a:endParaRPr lang="ru-RU" sz="2128" b="1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Видеоматериалы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Тексты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Блокноты </a:t>
            </a:r>
            <a:r>
              <a:rPr lang="en-US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ru-RU" sz="2128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128" dirty="0" err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Colab</a:t>
            </a:r>
            <a:endParaRPr lang="ru-RU" sz="2128" dirty="0">
              <a:solidFill>
                <a:schemeClr val="bg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spcBef>
                <a:spcPts val="1330"/>
              </a:spcBef>
            </a:pPr>
            <a:r>
              <a:rPr lang="ru-RU" sz="2128" b="1" dirty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Тесты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40;p26"/>
          <p:cNvSpPr txBox="1"/>
          <p:nvPr/>
        </p:nvSpPr>
        <p:spPr>
          <a:xfrm>
            <a:off x="7741485" y="2490669"/>
            <a:ext cx="3508406" cy="162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Самостоятельная работа</a:t>
            </a:r>
          </a:p>
          <a:p>
            <a:pPr algn="ctr">
              <a:spcBef>
                <a:spcPts val="1330"/>
              </a:spcBef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128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749" y="1790001"/>
            <a:ext cx="842969" cy="84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8447" y="1456018"/>
            <a:ext cx="1047067" cy="130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567" y="1714448"/>
            <a:ext cx="753277" cy="75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3373" y="4721835"/>
            <a:ext cx="1543816" cy="131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7445952" y="3502297"/>
            <a:ext cx="3970193" cy="1490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330"/>
              </a:spcBef>
            </a:pPr>
            <a:r>
              <a:rPr lang="ru-RU" sz="20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 на </a:t>
            </a:r>
            <a:r>
              <a:rPr lang="en-US" sz="2000" b="1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kaggle.com</a:t>
            </a:r>
          </a:p>
          <a:p>
            <a:pPr algn="ctr">
              <a:spcBef>
                <a:spcPts val="1330"/>
              </a:spcBef>
            </a:pPr>
            <a:r>
              <a:rPr lang="ru-RU" sz="20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 алгоритмов на практике</a:t>
            </a:r>
          </a:p>
        </p:txBody>
      </p:sp>
    </p:spTree>
    <p:extLst>
      <p:ext uri="{BB962C8B-B14F-4D97-AF65-F5344CB8AC3E}">
        <p14:creationId xmlns:p14="http://schemas.microsoft.com/office/powerpoint/2010/main" val="35214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8" grpId="0"/>
      <p:bldP spid="39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602506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29654" y="1786677"/>
            <a:ext cx="9356852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Немного вопросов на определения и / или общую работу алгоритмов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Немного вопросов на библиотеку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scikit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-learn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и особенности её применения для разных алгоритмов машинного обучения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Немного вопросов на «взять и посчитать по формуле что-то»</a:t>
            </a:r>
            <a:endParaRPr lang="ru-RU" sz="20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39;p26"/>
          <p:cNvSpPr txBox="1"/>
          <p:nvPr/>
        </p:nvSpPr>
        <p:spPr>
          <a:xfrm>
            <a:off x="650441" y="676939"/>
            <a:ext cx="9938311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FC000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Тесты</a:t>
            </a:r>
          </a:p>
        </p:txBody>
      </p:sp>
      <p:sp>
        <p:nvSpPr>
          <p:cNvPr id="11" name="Google Shape;140;p26"/>
          <p:cNvSpPr txBox="1"/>
          <p:nvPr/>
        </p:nvSpPr>
        <p:spPr>
          <a:xfrm>
            <a:off x="848701" y="5004951"/>
            <a:ext cx="8313405" cy="75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3200" b="1" dirty="0">
                <a:solidFill>
                  <a:srgbClr val="FFC00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Всего </a:t>
            </a:r>
            <a:r>
              <a:rPr lang="en-US" sz="3200" b="1" dirty="0">
                <a:solidFill>
                  <a:srgbClr val="FFC00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30 </a:t>
            </a:r>
            <a:r>
              <a:rPr lang="ru-RU" sz="3200" b="1" dirty="0">
                <a:solidFill>
                  <a:srgbClr val="FFC00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баллов</a:t>
            </a:r>
            <a:endParaRPr lang="en-US" sz="3200" b="1" dirty="0">
              <a:solidFill>
                <a:srgbClr val="FFC000"/>
              </a:solidFill>
              <a:latin typeface="Montserrat" panose="020B0604020202020204" charset="-52"/>
              <a:ea typeface="Montserrat Black"/>
              <a:cs typeface="Montserrat Black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01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02494" y="1469806"/>
            <a:ext cx="110484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алгоритмов машинного обучения для задач классификации</a:t>
            </a: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алгоритмов машинного обучения для задач регрессии</a:t>
            </a: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алгоритмов машинного обучения для задач визуализации</a:t>
            </a: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ансамблевых алгоритмов машинного обучения</a:t>
            </a: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fontAlgn="base">
              <a:buClr>
                <a:srgbClr val="0070C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Поиск аномалий методами машинного обучения</a:t>
            </a:r>
          </a:p>
        </p:txBody>
      </p:sp>
      <p:sp>
        <p:nvSpPr>
          <p:cNvPr id="8" name="Google Shape;139;p26"/>
          <p:cNvSpPr txBox="1"/>
          <p:nvPr/>
        </p:nvSpPr>
        <p:spPr>
          <a:xfrm>
            <a:off x="650441" y="676939"/>
            <a:ext cx="9938311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Закрепление алгоритмов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85349" y="4311083"/>
            <a:ext cx="110484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Clr>
                <a:srgbClr val="0070C0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По сути задание 5 из первого семестра но на других алгоритмах</a:t>
            </a:r>
          </a:p>
        </p:txBody>
      </p:sp>
      <p:pic>
        <p:nvPicPr>
          <p:cNvPr id="10" name="Picture 2" descr="Free Car SVG, PNG Icon, Symbol. Download Image.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28966"/>
          <a:stretch/>
        </p:blipFill>
        <p:spPr bwMode="auto">
          <a:xfrm>
            <a:off x="9388443" y="4717601"/>
            <a:ext cx="2207777" cy="9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40;p26"/>
          <p:cNvSpPr txBox="1"/>
          <p:nvPr/>
        </p:nvSpPr>
        <p:spPr>
          <a:xfrm>
            <a:off x="1135006" y="4756011"/>
            <a:ext cx="8271544" cy="64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24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ru-RU" sz="2400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 Вторичный рынок автомобилей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071080" y="5432203"/>
            <a:ext cx="72581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Clr>
                <a:srgbClr val="0070C0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Произвольный набор данных (</a:t>
            </a:r>
            <a:r>
              <a:rPr lang="ru-RU" sz="2000" dirty="0">
                <a:solidFill>
                  <a:srgbClr val="FF0000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 из </a:t>
            </a:r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соревнований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Google Shape;140;p26"/>
          <p:cNvSpPr txBox="1"/>
          <p:nvPr/>
        </p:nvSpPr>
        <p:spPr>
          <a:xfrm>
            <a:off x="1240326" y="5629641"/>
            <a:ext cx="11108602" cy="75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Оформление + Задание</a:t>
            </a:r>
          </a:p>
          <a:p>
            <a:pPr>
              <a:spcBef>
                <a:spcPts val="1330"/>
              </a:spcBef>
            </a:pPr>
            <a:r>
              <a:rPr lang="ru-RU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7* 5 = </a:t>
            </a:r>
            <a:r>
              <a:rPr lang="en-US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3</a:t>
            </a:r>
            <a:r>
              <a:rPr lang="ru-RU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5</a:t>
            </a:r>
            <a:r>
              <a:rPr lang="en-US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 </a:t>
            </a:r>
            <a:r>
              <a:rPr lang="ru-RU" sz="2800" b="1" dirty="0">
                <a:solidFill>
                  <a:srgbClr val="0070C0"/>
                </a:solidFill>
                <a:latin typeface="Montserrat" panose="020B0604020202020204" charset="-52"/>
                <a:ea typeface="Montserrat Black"/>
                <a:cs typeface="Montserrat Black"/>
                <a:sym typeface="Montserrat"/>
              </a:rPr>
              <a:t>баллов</a:t>
            </a:r>
            <a:endParaRPr lang="en-US" sz="2800" b="1" dirty="0">
              <a:solidFill>
                <a:srgbClr val="0070C0"/>
              </a:solidFill>
              <a:latin typeface="Montserrat" panose="020B0604020202020204" charset="-52"/>
              <a:ea typeface="Montserrat Black"/>
              <a:cs typeface="Montserrat Black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002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38708" y="1524126"/>
            <a:ext cx="9356852" cy="1822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Для участия в Соревновании вам необходимо: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Зарегистрироваться на сайте 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https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www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kaggle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com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Важно, чтобы по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имени пользователя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 вас можно было однозначно определить. Лучше делайте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имя пользователя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имени и фамилии</a:t>
            </a:r>
            <a:endParaRPr lang="ru-RU" sz="20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39;p26"/>
          <p:cNvSpPr txBox="1"/>
          <p:nvPr/>
        </p:nvSpPr>
        <p:spPr>
          <a:xfrm>
            <a:off x="650441" y="676939"/>
            <a:ext cx="9938311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chemeClr val="bg2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</a:t>
            </a:r>
            <a:r>
              <a:rPr lang="en-US" sz="3990" b="1" dirty="0" err="1">
                <a:solidFill>
                  <a:schemeClr val="bg2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</a:t>
            </a:r>
            <a:endParaRPr lang="ru-RU" sz="3990" b="1" dirty="0">
              <a:solidFill>
                <a:schemeClr val="bg2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96112" y="3326760"/>
            <a:ext cx="8055864" cy="2682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У некоторых студентов были проблемы с верификацией телефона на 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Kaggle</a:t>
            </a:r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  <a:p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Вроде как пишут, что нужно вводить телефон в формате  (даже не смотря на то что код страны уже введен)</a:t>
            </a:r>
          </a:p>
          <a:p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</a:rPr>
              <a:t>79xxxxxxxxx</a:t>
            </a:r>
          </a:p>
          <a:p>
            <a:endParaRPr lang="ru-RU" dirty="0">
              <a:solidFill>
                <a:schemeClr val="bg1"/>
              </a:solidFill>
              <a:latin typeface="Montserrat" panose="020B0604020202020204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Если совсем не получится - писать в тех поддержку</a:t>
            </a:r>
          </a:p>
          <a:p>
            <a:r>
              <a:rPr lang="ru-RU" b="1" dirty="0">
                <a:solidFill>
                  <a:schemeClr val="bg1"/>
                </a:solidFill>
                <a:latin typeface="Montserrat" panose="020B0604020202020204" charset="-52"/>
              </a:rPr>
              <a:t>https://www.kaggle.com/contact#/account/activate/phone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856488" y="6185784"/>
            <a:ext cx="10664952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Раньше начнете регистрацию, быстрее возможные проблемы будут решены)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1441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1087462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Соревнования на </a:t>
            </a:r>
            <a:r>
              <a:rPr lang="en-US" sz="40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kaggle.com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Google Shape;144;p26"/>
          <p:cNvPicPr preferRelativeResize="0"/>
          <p:nvPr/>
        </p:nvPicPr>
        <p:blipFill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89267" y="1048612"/>
            <a:ext cx="2037029" cy="254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911" y="3440316"/>
            <a:ext cx="1659282" cy="1659282"/>
          </a:xfrm>
          <a:prstGeom prst="rect">
            <a:avLst/>
          </a:prstGeom>
        </p:spPr>
      </p:pic>
      <p:sp>
        <p:nvSpPr>
          <p:cNvPr id="25" name="Google Shape;140;p26"/>
          <p:cNvSpPr txBox="1"/>
          <p:nvPr/>
        </p:nvSpPr>
        <p:spPr>
          <a:xfrm>
            <a:off x="1094656" y="3005645"/>
            <a:ext cx="4583678" cy="101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24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Загрязнение Воды</a:t>
            </a:r>
          </a:p>
          <a:p>
            <a:pPr marL="342900" indent="-34290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</a:p>
        </p:txBody>
      </p:sp>
      <p:sp>
        <p:nvSpPr>
          <p:cNvPr id="26" name="Google Shape;140;p26"/>
          <p:cNvSpPr txBox="1"/>
          <p:nvPr/>
        </p:nvSpPr>
        <p:spPr>
          <a:xfrm>
            <a:off x="1084094" y="1492208"/>
            <a:ext cx="5742220" cy="155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2400" b="1" dirty="0">
                <a:solidFill>
                  <a:srgbClr val="88C402"/>
                </a:solidFill>
                <a:latin typeface="Montserrat"/>
                <a:ea typeface="Montserrat"/>
                <a:cs typeface="Montserrat"/>
                <a:sym typeface="Montserrat"/>
              </a:rPr>
              <a:t>Успеваемость студентов</a:t>
            </a:r>
            <a:r>
              <a:rPr lang="en-US" sz="2400" b="1" dirty="0">
                <a:solidFill>
                  <a:srgbClr val="88C402"/>
                </a:solidFill>
                <a:latin typeface="Montserrat"/>
                <a:ea typeface="Montserrat"/>
                <a:cs typeface="Montserrat"/>
                <a:sym typeface="Montserrat"/>
              </a:rPr>
              <a:t> (x 2)</a:t>
            </a:r>
            <a:endParaRPr lang="ru-RU" sz="2400" b="1" dirty="0">
              <a:solidFill>
                <a:srgbClr val="88C40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rgbClr val="88C402"/>
              </a:buClr>
              <a:buFont typeface="Arial" panose="020B0604020202020204" pitchFamily="34" charset="0"/>
              <a:buChar char="•"/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342900" indent="-342900">
              <a:buClr>
                <a:srgbClr val="88C402"/>
              </a:buClr>
              <a:buFont typeface="Arial" panose="020B0604020202020204" pitchFamily="34" charset="0"/>
              <a:buChar char="•"/>
            </a:pPr>
            <a:r>
              <a:rPr lang="ru-RU" sz="2128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</p:txBody>
      </p:sp>
      <p:sp>
        <p:nvSpPr>
          <p:cNvPr id="27" name="Google Shape;140;p26"/>
          <p:cNvSpPr txBox="1"/>
          <p:nvPr/>
        </p:nvSpPr>
        <p:spPr>
          <a:xfrm>
            <a:off x="857755" y="4416476"/>
            <a:ext cx="9626158" cy="75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spcBef>
                <a:spcPts val="1330"/>
              </a:spcBef>
            </a:pPr>
            <a:r>
              <a:rPr lang="ru-RU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Метрика на </a:t>
            </a:r>
            <a:r>
              <a:rPr lang="en-US" sz="2800" b="1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Kaggle</a:t>
            </a:r>
            <a:r>
              <a:rPr lang="ru-RU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 + Оформление</a:t>
            </a:r>
            <a:endParaRPr lang="en-US" sz="2800" b="1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sym typeface="Montserrat"/>
            </a:endParaRPr>
          </a:p>
          <a:p>
            <a:pPr>
              <a:spcBef>
                <a:spcPts val="1330"/>
              </a:spcBef>
            </a:pPr>
            <a:r>
              <a:rPr lang="en-US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14 (</a:t>
            </a:r>
            <a:r>
              <a:rPr lang="en-US" sz="2800" b="1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reg</a:t>
            </a:r>
            <a:r>
              <a:rPr lang="en-US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) + 14 (</a:t>
            </a:r>
            <a:r>
              <a:rPr lang="en-US" sz="2800" b="1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clf</a:t>
            </a:r>
            <a:r>
              <a:rPr lang="en-US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) + 7 (cluster)</a:t>
            </a:r>
            <a:r>
              <a:rPr lang="ru-RU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 = 35 Баллов</a:t>
            </a:r>
            <a:r>
              <a:rPr lang="en-US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03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638677" y="874593"/>
            <a:ext cx="87003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4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Это всё надо делать?</a:t>
            </a:r>
            <a:endParaRPr lang="ru-RU" sz="4000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19964" y="2514179"/>
            <a:ext cx="10800000" cy="914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Всего – 100 баллов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715808" y="3545787"/>
            <a:ext cx="3240000" cy="9144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Тесты </a:t>
            </a:r>
          </a:p>
          <a:p>
            <a:pPr algn="ctr"/>
            <a:r>
              <a:rPr lang="ru-RU" sz="2800" dirty="0"/>
              <a:t>30 баллов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980488" y="3714665"/>
            <a:ext cx="3780000" cy="914400"/>
          </a:xfrm>
          <a:prstGeom prst="round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Задания </a:t>
            </a:r>
          </a:p>
          <a:p>
            <a:pPr algn="ctr"/>
            <a:r>
              <a:rPr lang="ru-RU" sz="2800" dirty="0"/>
              <a:t>35 баллов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772328" y="3800495"/>
            <a:ext cx="3780000" cy="9144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Соревнования </a:t>
            </a:r>
          </a:p>
          <a:p>
            <a:pPr algn="ctr"/>
            <a:r>
              <a:rPr lang="ru-RU" sz="2800" dirty="0"/>
              <a:t>35 баллов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565363" y="5319244"/>
            <a:ext cx="756000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/>
              <a:t>Зачет – 65 баллов</a:t>
            </a:r>
          </a:p>
        </p:txBody>
      </p:sp>
    </p:spTree>
    <p:extLst>
      <p:ext uri="{BB962C8B-B14F-4D97-AF65-F5344CB8AC3E}">
        <p14:creationId xmlns:p14="http://schemas.microsoft.com/office/powerpoint/2010/main" val="50868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87447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4116517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62962" y="1188389"/>
            <a:ext cx="11887200" cy="90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Соревнование по Регрессии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1991763" y="4250695"/>
            <a:ext cx="8917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https://www.kaggle.com/t/0c673c0ad8af440ebf9efecb6cc43fff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1872558" y="1904338"/>
            <a:ext cx="8917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https://www.kaggle.com/t/7beafeefa687480c981d00852e63b3ab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1" name="Google Shape;139;p26"/>
          <p:cNvSpPr txBox="1"/>
          <p:nvPr/>
        </p:nvSpPr>
        <p:spPr>
          <a:xfrm>
            <a:off x="352425" y="3332551"/>
            <a:ext cx="11887200" cy="90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Соревнование по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71262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125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Блокнот в котором показано как работать с соревнованием по регрессии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1819748" y="4802957"/>
            <a:ext cx="7269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https://colab.research.google.com/drive/1Ifq-piGCFOoyqOmGIJYDoh2CVeTAuvOd?usp=sharing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1917827" y="2311744"/>
            <a:ext cx="80409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https://colab.research.google.com/drive/1aNoOUeN06Y-iK9F7cy8WtRo_1lg0gAS5?usp=sharing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11" name="Google Shape;139;p26"/>
          <p:cNvSpPr txBox="1"/>
          <p:nvPr/>
        </p:nvSpPr>
        <p:spPr>
          <a:xfrm>
            <a:off x="144856" y="3576995"/>
            <a:ext cx="11887200" cy="125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Блокнот в котором показано как работать с соревнованием по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808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802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Предыдущий семестр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Соревнования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 Новое 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1753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14241" y="1421725"/>
            <a:ext cx="10198100" cy="485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Предыдущий семестр</a:t>
            </a:r>
          </a:p>
          <a:p>
            <a:pPr marL="478764" indent="-380019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Базовые понятия</a:t>
            </a:r>
          </a:p>
          <a:p>
            <a:pPr marL="478764" indent="-380019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Линейные алгоритмы машинного обучения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Текущий семестр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алгоритмы машинного обучения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sym typeface="Montserrat"/>
              </a:rPr>
              <a:t>Основанные на расстоянии</a:t>
            </a: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Montserrat"/>
                <a:sym typeface="Montserrat"/>
              </a:rPr>
              <a:t>, теории вероятности, деревьях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Активности в текущем семестре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Тесты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Задания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Соревнование</a:t>
            </a:r>
            <a:endParaRPr lang="en-US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Соревнования</a:t>
            </a:r>
            <a:endParaRPr lang="ru-RU" sz="2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предсказание успеваемости студентов в виртуальной среде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516048" y="1924679"/>
            <a:ext cx="11398312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967050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 семестра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230466" y="1800206"/>
            <a:ext cx="3527718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Это База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148;p26"/>
          <p:cNvSpPr/>
          <p:nvPr/>
        </p:nvSpPr>
        <p:spPr>
          <a:xfrm>
            <a:off x="1519872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0" name="Google Shape;150;p26"/>
          <p:cNvSpPr/>
          <p:nvPr/>
        </p:nvSpPr>
        <p:spPr>
          <a:xfrm>
            <a:off x="5853609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1" name="Google Shape;152;p26"/>
          <p:cNvSpPr txBox="1"/>
          <p:nvPr/>
        </p:nvSpPr>
        <p:spPr>
          <a:xfrm>
            <a:off x="697486" y="3276705"/>
            <a:ext cx="4191204" cy="151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и типы данных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работы с Данными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машинного обучения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5750" lvl="1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43" name="Google Shape;140;p26"/>
          <p:cNvSpPr txBox="1"/>
          <p:nvPr/>
        </p:nvSpPr>
        <p:spPr>
          <a:xfrm>
            <a:off x="4590288" y="1751516"/>
            <a:ext cx="3566159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Закрепление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140;p26"/>
          <p:cNvSpPr txBox="1"/>
          <p:nvPr/>
        </p:nvSpPr>
        <p:spPr>
          <a:xfrm>
            <a:off x="9006839" y="1950473"/>
            <a:ext cx="2464689" cy="820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Разное</a:t>
            </a:r>
            <a:endParaRPr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52;p26"/>
          <p:cNvSpPr txBox="1"/>
          <p:nvPr/>
        </p:nvSpPr>
        <p:spPr>
          <a:xfrm>
            <a:off x="5164162" y="3240220"/>
            <a:ext cx="3064533" cy="19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машинного обучения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Узкие задачи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</p:txBody>
      </p:sp>
      <p:sp>
        <p:nvSpPr>
          <p:cNvPr id="46" name="Google Shape;152;p26"/>
          <p:cNvSpPr txBox="1"/>
          <p:nvPr/>
        </p:nvSpPr>
        <p:spPr>
          <a:xfrm>
            <a:off x="8889870" y="3333512"/>
            <a:ext cx="2880770" cy="151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Анализ временных рядов</a:t>
            </a:r>
            <a:endParaRPr sz="2000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1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Первый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35568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80796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90262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125479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66014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Введение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Что такое машинное обучение (МО)</a:t>
                </a: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Основные термины в МО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Объекты, Цель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Признаки </a:t>
                </a:r>
                <a:r>
                  <a:rPr lang="en-US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X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Набор данных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Модель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, Прогноз, Потери</a:t>
                </a: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Тренировочный-</a:t>
                </a:r>
                <a:r>
                  <a:rPr lang="ru-RU" sz="2000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валидационный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-Тестовый набор  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342900" lvl="1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Компромисс смещения-дисперсии</a:t>
                </a:r>
                <a:endParaRPr lang="en-US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  <a:p>
                <a:pPr marL="478764" indent="-380019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  <a:buFont typeface="Courier New" panose="02070309020205020404" pitchFamily="49" charset="0"/>
                  <a:buChar char="o"/>
                </a:pP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Montserrat"/>
                    <a:cs typeface="Montserrat"/>
                    <a:sym typeface="Montserrat"/>
                  </a:rPr>
                  <a:t>Классификация задач МО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учителем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без учителя</a:t>
                </a:r>
              </a:p>
              <a:p>
                <a:pPr marL="342900" indent="-3429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</a:rPr>
                  <a:t>Обучение с подкреплением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1774810"/>
                <a:ext cx="10198100" cy="3642023"/>
              </a:xfrm>
              <a:prstGeom prst="rect">
                <a:avLst/>
              </a:prstGeom>
              <a:blipFill>
                <a:blip r:embed="rId4"/>
                <a:stretch>
                  <a:fillRect l="-538" t="-167" b="-20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657" y="4962554"/>
            <a:ext cx="2999335" cy="18533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705" y="4818536"/>
            <a:ext cx="2725655" cy="17603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92" y="2159953"/>
            <a:ext cx="3716451" cy="10668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48" y="3585051"/>
            <a:ext cx="3681450" cy="10883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1324" y="427257"/>
            <a:ext cx="3171489" cy="15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26337" y="1134068"/>
            <a:ext cx="11887200" cy="323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  <a:p>
            <a:pPr lvl="0" algn="ctr"/>
            <a:r>
              <a:rPr lang="ru-RU" sz="32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Блокнот в котором показаны различные типы разбиения данных при кросс-</a:t>
            </a:r>
            <a:r>
              <a:rPr lang="ru-RU" sz="32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валидации</a:t>
            </a:r>
            <a:endParaRPr lang="ru-RU" sz="32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186937" y="3951931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https://colab.research.google.com/drive/17hkqdDgoPavQpY3eP-VnLbHVUPIuhIcX?usp=sharing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4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1087462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4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4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24878" y="1325799"/>
            <a:ext cx="3600400" cy="2713092"/>
            <a:chOff x="224878" y="1325799"/>
            <a:chExt cx="3600400" cy="2713092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35975"/>
            <a:stretch/>
          </p:blipFill>
          <p:spPr>
            <a:xfrm>
              <a:off x="224878" y="1325799"/>
              <a:ext cx="3600400" cy="2485991"/>
            </a:xfrm>
            <a:prstGeom prst="rect">
              <a:avLst/>
            </a:prstGeom>
          </p:spPr>
        </p:pic>
        <p:sp>
          <p:nvSpPr>
            <p:cNvPr id="2" name="Прямоугольник 1"/>
            <p:cNvSpPr/>
            <p:nvPr/>
          </p:nvSpPr>
          <p:spPr>
            <a:xfrm>
              <a:off x="1277353" y="3669559"/>
              <a:ext cx="1939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rPr>
                <a:t>Если нам лень</a:t>
              </a:r>
              <a:endParaRPr lang="ru-RU" dirty="0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224879" y="4088424"/>
            <a:ext cx="3750551" cy="2673868"/>
            <a:chOff x="224879" y="4088424"/>
            <a:chExt cx="3750551" cy="2673868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36299"/>
            <a:stretch/>
          </p:blipFill>
          <p:spPr>
            <a:xfrm>
              <a:off x="224879" y="4088424"/>
              <a:ext cx="3600400" cy="2498617"/>
            </a:xfrm>
            <a:prstGeom prst="rect">
              <a:avLst/>
            </a:prstGeom>
          </p:spPr>
        </p:pic>
        <p:sp>
          <p:nvSpPr>
            <p:cNvPr id="15" name="Прямоугольник 14"/>
            <p:cNvSpPr/>
            <p:nvPr/>
          </p:nvSpPr>
          <p:spPr>
            <a:xfrm>
              <a:off x="1142603" y="6392960"/>
              <a:ext cx="28328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rPr>
                <a:t>Если у нас регрессия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403404" y="1326219"/>
            <a:ext cx="3760874" cy="2683819"/>
            <a:chOff x="4403404" y="1326219"/>
            <a:chExt cx="3760874" cy="2683819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35915"/>
            <a:stretch/>
          </p:blipFill>
          <p:spPr>
            <a:xfrm>
              <a:off x="4403404" y="1326219"/>
              <a:ext cx="3600400" cy="2483634"/>
            </a:xfrm>
            <a:prstGeom prst="rect">
              <a:avLst/>
            </a:prstGeom>
          </p:spPr>
        </p:pic>
        <p:sp>
          <p:nvSpPr>
            <p:cNvPr id="16" name="Прямоугольник 15"/>
            <p:cNvSpPr/>
            <p:nvPr/>
          </p:nvSpPr>
          <p:spPr>
            <a:xfrm>
              <a:off x="4763988" y="3640706"/>
              <a:ext cx="34002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rPr>
                <a:t>Если у нас классификация</a:t>
              </a:r>
              <a:endParaRPr lang="ru-RU" dirty="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4425824" y="4116004"/>
            <a:ext cx="3967876" cy="2724534"/>
            <a:chOff x="4425824" y="4116004"/>
            <a:chExt cx="3967876" cy="2724534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36203"/>
            <a:stretch/>
          </p:blipFill>
          <p:spPr>
            <a:xfrm>
              <a:off x="4425824" y="4116004"/>
              <a:ext cx="3600400" cy="2494839"/>
            </a:xfrm>
            <a:prstGeom prst="rect">
              <a:avLst/>
            </a:prstGeom>
          </p:spPr>
        </p:pic>
        <p:sp>
          <p:nvSpPr>
            <p:cNvPr id="17" name="Прямоугольник 16"/>
            <p:cNvSpPr/>
            <p:nvPr/>
          </p:nvSpPr>
          <p:spPr>
            <a:xfrm>
              <a:off x="4536554" y="6471206"/>
              <a:ext cx="3857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rPr>
                <a:t>Классификация и нам не лень</a:t>
              </a:r>
              <a:endParaRPr lang="ru-RU" dirty="0"/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8047812" y="2710799"/>
            <a:ext cx="4051824" cy="3319545"/>
            <a:chOff x="8047812" y="2710799"/>
            <a:chExt cx="4051824" cy="3319545"/>
          </a:xfrm>
        </p:grpSpPr>
        <p:pic>
          <p:nvPicPr>
            <p:cNvPr id="13" name="Рисунок 12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r="35812"/>
            <a:stretch/>
          </p:blipFill>
          <p:spPr>
            <a:xfrm>
              <a:off x="8047812" y="2710799"/>
              <a:ext cx="4010744" cy="2762250"/>
            </a:xfrm>
            <a:prstGeom prst="rect">
              <a:avLst/>
            </a:prstGeom>
          </p:spPr>
        </p:pic>
        <p:sp>
          <p:nvSpPr>
            <p:cNvPr id="18" name="Прямоугольник 17"/>
            <p:cNvSpPr/>
            <p:nvPr/>
          </p:nvSpPr>
          <p:spPr>
            <a:xfrm>
              <a:off x="8644039" y="5384013"/>
              <a:ext cx="34555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rPr>
                <a:t>Если есть желание не мешать группы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3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1923</Words>
  <Application>Microsoft Office PowerPoint</Application>
  <PresentationFormat>Произвольный</PresentationFormat>
  <Paragraphs>497</Paragraphs>
  <Slides>44</Slides>
  <Notes>44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7" baseType="lpstr">
      <vt:lpstr>Linux Libertine</vt:lpstr>
      <vt:lpstr>Verdana</vt:lpstr>
      <vt:lpstr>Times New Roman</vt:lpstr>
      <vt:lpstr>Source Sans Pro</vt:lpstr>
      <vt:lpstr>Montserrat</vt:lpstr>
      <vt:lpstr>Wingdings</vt:lpstr>
      <vt:lpstr>Cambria Math</vt:lpstr>
      <vt:lpstr>Cambria</vt:lpstr>
      <vt:lpstr>Arial</vt:lpstr>
      <vt:lpstr>Courier New</vt:lpstr>
      <vt:lpstr>Montserrat Black</vt:lpstr>
      <vt:lpstr>SkillFactory шаблон для видео (черный/белый)</vt:lpstr>
      <vt:lpstr>Macro-Enabled 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58</cp:revision>
  <dcterms:modified xsi:type="dcterms:W3CDTF">2023-04-17T14:23:36Z</dcterms:modified>
</cp:coreProperties>
</file>